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66" r:id="rId6"/>
    <p:sldId id="259" r:id="rId7"/>
    <p:sldId id="267" r:id="rId8"/>
    <p:sldId id="289" r:id="rId9"/>
    <p:sldId id="290" r:id="rId10"/>
    <p:sldId id="270" r:id="rId11"/>
    <p:sldId id="271" r:id="rId12"/>
    <p:sldId id="291" r:id="rId13"/>
    <p:sldId id="292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B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008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EF4B8-2B96-433D-9EDC-BCB337AD8BF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6772E-45B1-435A-ADBC-9EEFD1EBCF8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7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6772E-45B1-435A-ADBC-9EEFD1EBCF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7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4BB15-D764-4F83-9621-83F2F67FD45D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612A7-A63F-4F07-A4A7-D815CEEE8A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jpeg"/><Relationship Id="rId7" Type="http://schemas.openxmlformats.org/officeDocument/2006/relationships/image" Target="../media/image1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jpeg"/><Relationship Id="rId7" Type="http://schemas.openxmlformats.org/officeDocument/2006/relationships/image" Target="../media/image1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2334612"/>
            <a:ext cx="757242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000" b="1" dirty="0" smtClean="0">
                <a:solidFill>
                  <a:schemeClr val="bg1"/>
                </a:solidFill>
              </a:rPr>
              <a:t>Programa Nacional</a:t>
            </a:r>
          </a:p>
          <a:p>
            <a:pPr algn="r"/>
            <a:r>
              <a:rPr lang="pt-BR" sz="4400" b="1" dirty="0" smtClean="0">
                <a:solidFill>
                  <a:schemeClr val="bg1"/>
                </a:solidFill>
              </a:rPr>
              <a:t>Becas estratégicas </a:t>
            </a:r>
          </a:p>
          <a:p>
            <a:pPr algn="r"/>
            <a:r>
              <a:rPr lang="pt-BR" sz="6000" b="1" dirty="0" smtClean="0">
                <a:solidFill>
                  <a:schemeClr val="bg1"/>
                </a:solidFill>
              </a:rPr>
              <a:t>Manuel </a:t>
            </a:r>
            <a:r>
              <a:rPr lang="pt-BR" sz="6000" b="1" dirty="0" err="1" smtClean="0">
                <a:solidFill>
                  <a:schemeClr val="bg1"/>
                </a:solidFill>
              </a:rPr>
              <a:t>Belgrano</a:t>
            </a:r>
            <a:endParaRPr lang="es-ES" sz="6000" dirty="0">
              <a:solidFill>
                <a:schemeClr val="bg1"/>
              </a:solidFill>
            </a:endParaRPr>
          </a:p>
        </p:txBody>
      </p:sp>
      <p:pic>
        <p:nvPicPr>
          <p:cNvPr id="8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4114" y="5786454"/>
            <a:ext cx="4043253" cy="656392"/>
          </a:xfrm>
          <a:prstGeom prst="rect">
            <a:avLst/>
          </a:prstGeom>
          <a:noFill/>
        </p:spPr>
      </p:pic>
      <p:pic>
        <p:nvPicPr>
          <p:cNvPr id="9" name="Picture 4" descr="C:\Users\User\Desktop\arg unid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2462" y="654045"/>
            <a:ext cx="487362" cy="2060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fondo power t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2714612" cy="5643578"/>
          </a:xfrm>
          <a:prstGeom prst="rect">
            <a:avLst/>
          </a:prstGeom>
          <a:noFill/>
        </p:spPr>
      </p:pic>
      <p:pic>
        <p:nvPicPr>
          <p:cNvPr id="1027" name="Picture 3" descr="C:\Users\User\Desktop\fondo power pie.jpg"/>
          <p:cNvPicPr>
            <a:picLocks noChangeAspect="1" noChangeArrowheads="1"/>
          </p:cNvPicPr>
          <p:nvPr/>
        </p:nvPicPr>
        <p:blipFill>
          <a:blip r:embed="rId3"/>
          <a:srcRect r="13192"/>
          <a:stretch>
            <a:fillRect/>
          </a:stretch>
        </p:blipFill>
        <p:spPr bwMode="auto">
          <a:xfrm>
            <a:off x="-1" y="6072206"/>
            <a:ext cx="9144001" cy="797296"/>
          </a:xfrm>
          <a:prstGeom prst="rect">
            <a:avLst/>
          </a:prstGeom>
          <a:noFill/>
        </p:spPr>
      </p:pic>
      <p:pic>
        <p:nvPicPr>
          <p:cNvPr id="9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7053" y="6215082"/>
            <a:ext cx="3080314" cy="500066"/>
          </a:xfrm>
          <a:prstGeom prst="rect">
            <a:avLst/>
          </a:prstGeom>
          <a:noFill/>
        </p:spPr>
      </p:pic>
      <p:pic>
        <p:nvPicPr>
          <p:cNvPr id="10" name="Picture 6" descr="C:\Users\User\Desktop\fondo\grup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7087" y="3714752"/>
            <a:ext cx="1830507" cy="1568452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4500553" y="731149"/>
            <a:ext cx="4357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3000" b="1" dirty="0" smtClean="0">
                <a:solidFill>
                  <a:srgbClr val="32BBED"/>
                </a:solidFill>
              </a:rPr>
              <a:t>Inscripción:</a:t>
            </a:r>
          </a:p>
          <a:p>
            <a:pPr lvl="0"/>
            <a:r>
              <a:rPr lang="es-ES" sz="3000" dirty="0" smtClean="0">
                <a:solidFill>
                  <a:schemeClr val="bg1">
                    <a:lumMod val="65000"/>
                  </a:schemeClr>
                </a:solidFill>
              </a:rPr>
              <a:t>12 febrero – 30 abril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4500553" y="2155249"/>
            <a:ext cx="4357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3000" b="1" dirty="0" smtClean="0">
                <a:solidFill>
                  <a:srgbClr val="32BBED"/>
                </a:solidFill>
              </a:rPr>
              <a:t>Evaluación:</a:t>
            </a:r>
          </a:p>
          <a:p>
            <a:pPr lvl="0"/>
            <a:r>
              <a:rPr lang="es-ES" sz="3000" dirty="0" smtClean="0">
                <a:solidFill>
                  <a:schemeClr val="bg1">
                    <a:lumMod val="65000"/>
                  </a:schemeClr>
                </a:solidFill>
              </a:rPr>
              <a:t>3 mayo – 21 mayo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471977" y="3810185"/>
            <a:ext cx="4357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3000" b="1" dirty="0" smtClean="0">
                <a:solidFill>
                  <a:srgbClr val="32BBED"/>
                </a:solidFill>
              </a:rPr>
              <a:t>Adjudicación:</a:t>
            </a:r>
          </a:p>
          <a:p>
            <a:pPr lvl="0"/>
            <a:r>
              <a:rPr lang="es-ES" sz="3000" dirty="0" smtClean="0">
                <a:solidFill>
                  <a:schemeClr val="bg1">
                    <a:lumMod val="65000"/>
                  </a:schemeClr>
                </a:solidFill>
              </a:rPr>
              <a:t>24 mayo</a:t>
            </a:r>
          </a:p>
        </p:txBody>
      </p:sp>
      <p:pic>
        <p:nvPicPr>
          <p:cNvPr id="2053" name="Picture 5" descr="C:\Users\User\Desktop\adjudicaci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7768" y="2344510"/>
            <a:ext cx="618255" cy="670209"/>
          </a:xfrm>
          <a:prstGeom prst="rect">
            <a:avLst/>
          </a:prstGeom>
          <a:noFill/>
        </p:spPr>
      </p:pic>
      <p:pic>
        <p:nvPicPr>
          <p:cNvPr id="2054" name="Picture 6" descr="C:\Users\User\Desktop\lanzamiento11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64695" y="816653"/>
            <a:ext cx="600071" cy="600071"/>
          </a:xfrm>
          <a:prstGeom prst="rect">
            <a:avLst/>
          </a:prstGeom>
          <a:noFill/>
        </p:spPr>
      </p:pic>
      <p:pic>
        <p:nvPicPr>
          <p:cNvPr id="2055" name="Picture 7" descr="C:\Users\User\Desktop\insci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64695" y="3981181"/>
            <a:ext cx="719566" cy="673673"/>
          </a:xfrm>
          <a:prstGeom prst="rect">
            <a:avLst/>
          </a:prstGeom>
          <a:noFill/>
        </p:spPr>
      </p:pic>
      <p:sp>
        <p:nvSpPr>
          <p:cNvPr id="19" name="18 CuadroTexto"/>
          <p:cNvSpPr txBox="1"/>
          <p:nvPr/>
        </p:nvSpPr>
        <p:spPr>
          <a:xfrm>
            <a:off x="357158" y="564702"/>
            <a:ext cx="25717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1" dirty="0" smtClean="0">
                <a:solidFill>
                  <a:schemeClr val="bg1"/>
                </a:solidFill>
              </a:rPr>
              <a:t>Cronograma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4114" y="5786454"/>
            <a:ext cx="4043253" cy="65639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0" y="135786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8000" b="1" dirty="0" smtClean="0">
                <a:solidFill>
                  <a:schemeClr val="bg1"/>
                </a:solidFill>
              </a:rPr>
              <a:t>PROYECTOS DE INVESTIGACIÓN</a:t>
            </a:r>
            <a:endParaRPr lang="es-ES" sz="8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4114" y="5786454"/>
            <a:ext cx="4043253" cy="656392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1857436" y="1076573"/>
            <a:ext cx="7143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</a:rPr>
              <a:t>250 Proyectos de investigación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857436" y="2920942"/>
            <a:ext cx="6807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</a:rPr>
              <a:t>2 millones pesos por proyecto</a:t>
            </a:r>
          </a:p>
        </p:txBody>
      </p:sp>
      <p:cxnSp>
        <p:nvCxnSpPr>
          <p:cNvPr id="14" name="13 Conector recto"/>
          <p:cNvCxnSpPr/>
          <p:nvPr/>
        </p:nvCxnSpPr>
        <p:spPr>
          <a:xfrm>
            <a:off x="1857436" y="2344704"/>
            <a:ext cx="6429420" cy="158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4" descr="C:\Users\User\Desktop\fondo\tilde - blan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5369" y="1052736"/>
            <a:ext cx="953518" cy="857256"/>
          </a:xfrm>
          <a:prstGeom prst="rect">
            <a:avLst/>
          </a:prstGeom>
          <a:noFill/>
        </p:spPr>
      </p:pic>
      <p:pic>
        <p:nvPicPr>
          <p:cNvPr id="20" name="Picture 4" descr="C:\Users\User\Desktop\fondo\tilde - blan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5369" y="2780928"/>
            <a:ext cx="953518" cy="857256"/>
          </a:xfrm>
          <a:prstGeom prst="rect">
            <a:avLst/>
          </a:prstGeom>
          <a:noFill/>
        </p:spPr>
      </p:pic>
      <p:pic>
        <p:nvPicPr>
          <p:cNvPr id="12" name="Picture 4" descr="C:\Users\User\Desktop\fondo\tilde - blan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5369" y="4509120"/>
            <a:ext cx="953518" cy="857256"/>
          </a:xfrm>
          <a:prstGeom prst="rect">
            <a:avLst/>
          </a:prstGeom>
          <a:noFill/>
        </p:spPr>
      </p:pic>
      <p:cxnSp>
        <p:nvCxnSpPr>
          <p:cNvPr id="13" name="13 Conector recto"/>
          <p:cNvCxnSpPr/>
          <p:nvPr/>
        </p:nvCxnSpPr>
        <p:spPr>
          <a:xfrm>
            <a:off x="1831168" y="4175756"/>
            <a:ext cx="6429420" cy="158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0 CuadroTexto"/>
          <p:cNvSpPr txBox="1"/>
          <p:nvPr/>
        </p:nvSpPr>
        <p:spPr>
          <a:xfrm>
            <a:off x="1689025" y="4381734"/>
            <a:ext cx="7173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bg1"/>
                </a:solidFill>
              </a:rPr>
              <a:t>8</a:t>
            </a:r>
            <a:r>
              <a:rPr lang="es-ES" sz="3600" b="1" dirty="0" smtClean="0">
                <a:solidFill>
                  <a:schemeClr val="bg1"/>
                </a:solidFill>
              </a:rPr>
              <a:t> Comisiones evaluadoras formadas por las universidades</a:t>
            </a:r>
          </a:p>
        </p:txBody>
      </p:sp>
    </p:spTree>
    <p:extLst>
      <p:ext uri="{BB962C8B-B14F-4D97-AF65-F5344CB8AC3E}">
        <p14:creationId xmlns:p14="http://schemas.microsoft.com/office/powerpoint/2010/main" val="93376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fondo power t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2714612" cy="5643578"/>
          </a:xfrm>
          <a:prstGeom prst="rect">
            <a:avLst/>
          </a:prstGeom>
          <a:noFill/>
        </p:spPr>
      </p:pic>
      <p:pic>
        <p:nvPicPr>
          <p:cNvPr id="1027" name="Picture 3" descr="C:\Users\User\Desktop\fondo power pie.jpg"/>
          <p:cNvPicPr>
            <a:picLocks noChangeAspect="1" noChangeArrowheads="1"/>
          </p:cNvPicPr>
          <p:nvPr/>
        </p:nvPicPr>
        <p:blipFill>
          <a:blip r:embed="rId3"/>
          <a:srcRect r="13192"/>
          <a:stretch>
            <a:fillRect/>
          </a:stretch>
        </p:blipFill>
        <p:spPr bwMode="auto">
          <a:xfrm>
            <a:off x="-1" y="6072206"/>
            <a:ext cx="9144001" cy="797296"/>
          </a:xfrm>
          <a:prstGeom prst="rect">
            <a:avLst/>
          </a:prstGeom>
          <a:noFill/>
        </p:spPr>
      </p:pic>
      <p:pic>
        <p:nvPicPr>
          <p:cNvPr id="9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7053" y="6215082"/>
            <a:ext cx="3080314" cy="500066"/>
          </a:xfrm>
          <a:prstGeom prst="rect">
            <a:avLst/>
          </a:prstGeom>
          <a:noFill/>
        </p:spPr>
      </p:pic>
      <p:pic>
        <p:nvPicPr>
          <p:cNvPr id="10" name="Picture 6" descr="C:\Users\User\Desktop\fondo\grup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7087" y="3714752"/>
            <a:ext cx="1830507" cy="1568452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4500553" y="731149"/>
            <a:ext cx="4357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3000" b="1" dirty="0" smtClean="0">
                <a:solidFill>
                  <a:srgbClr val="32BBED"/>
                </a:solidFill>
              </a:rPr>
              <a:t>Inscripción:</a:t>
            </a:r>
          </a:p>
          <a:p>
            <a:pPr lvl="0"/>
            <a:r>
              <a:rPr lang="es-ES" sz="3000" dirty="0" smtClean="0">
                <a:solidFill>
                  <a:schemeClr val="bg1">
                    <a:lumMod val="65000"/>
                  </a:schemeClr>
                </a:solidFill>
              </a:rPr>
              <a:t>12 febrero – 30 abril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4500553" y="2155249"/>
            <a:ext cx="4357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3000" b="1" dirty="0" smtClean="0">
                <a:solidFill>
                  <a:srgbClr val="32BBED"/>
                </a:solidFill>
              </a:rPr>
              <a:t>Evaluación:</a:t>
            </a:r>
          </a:p>
          <a:p>
            <a:pPr lvl="0"/>
            <a:r>
              <a:rPr lang="es-ES" sz="3000" dirty="0" smtClean="0">
                <a:solidFill>
                  <a:schemeClr val="bg1">
                    <a:lumMod val="65000"/>
                  </a:schemeClr>
                </a:solidFill>
              </a:rPr>
              <a:t>3 mayo – 21 mayo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471977" y="3810185"/>
            <a:ext cx="4357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3000" b="1" dirty="0" smtClean="0">
                <a:solidFill>
                  <a:srgbClr val="32BBED"/>
                </a:solidFill>
              </a:rPr>
              <a:t>Adjudicación:</a:t>
            </a:r>
          </a:p>
          <a:p>
            <a:pPr lvl="0"/>
            <a:r>
              <a:rPr lang="es-ES" sz="3000" dirty="0" smtClean="0">
                <a:solidFill>
                  <a:schemeClr val="bg1">
                    <a:lumMod val="65000"/>
                  </a:schemeClr>
                </a:solidFill>
              </a:rPr>
              <a:t>24 mayo</a:t>
            </a:r>
          </a:p>
        </p:txBody>
      </p:sp>
      <p:pic>
        <p:nvPicPr>
          <p:cNvPr id="2053" name="Picture 5" descr="C:\Users\User\Desktop\adjudicaci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7768" y="2344510"/>
            <a:ext cx="618255" cy="670209"/>
          </a:xfrm>
          <a:prstGeom prst="rect">
            <a:avLst/>
          </a:prstGeom>
          <a:noFill/>
        </p:spPr>
      </p:pic>
      <p:pic>
        <p:nvPicPr>
          <p:cNvPr id="2054" name="Picture 6" descr="C:\Users\User\Desktop\lanzamiento11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64695" y="816653"/>
            <a:ext cx="600071" cy="600071"/>
          </a:xfrm>
          <a:prstGeom prst="rect">
            <a:avLst/>
          </a:prstGeom>
          <a:noFill/>
        </p:spPr>
      </p:pic>
      <p:pic>
        <p:nvPicPr>
          <p:cNvPr id="2055" name="Picture 7" descr="C:\Users\User\Desktop\insci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64695" y="3981181"/>
            <a:ext cx="719566" cy="673673"/>
          </a:xfrm>
          <a:prstGeom prst="rect">
            <a:avLst/>
          </a:prstGeom>
          <a:noFill/>
        </p:spPr>
      </p:pic>
      <p:sp>
        <p:nvSpPr>
          <p:cNvPr id="19" name="18 CuadroTexto"/>
          <p:cNvSpPr txBox="1"/>
          <p:nvPr/>
        </p:nvSpPr>
        <p:spPr>
          <a:xfrm>
            <a:off x="357158" y="564702"/>
            <a:ext cx="25717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1" dirty="0" smtClean="0">
                <a:solidFill>
                  <a:schemeClr val="bg1"/>
                </a:solidFill>
              </a:rPr>
              <a:t>Cronograma</a:t>
            </a:r>
          </a:p>
        </p:txBody>
      </p:sp>
    </p:spTree>
    <p:extLst>
      <p:ext uri="{BB962C8B-B14F-4D97-AF65-F5344CB8AC3E}">
        <p14:creationId xmlns:p14="http://schemas.microsoft.com/office/powerpoint/2010/main" val="395820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4114" y="5786454"/>
            <a:ext cx="4043253" cy="65639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0" y="28572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chemeClr val="bg1"/>
                </a:solidFill>
              </a:rPr>
              <a:t>Vinculación tecnológica para el desarrollo </a:t>
            </a:r>
          </a:p>
          <a:p>
            <a:pPr algn="ctr"/>
            <a:r>
              <a:rPr lang="es-ES" sz="3600" b="1" dirty="0" smtClean="0">
                <a:solidFill>
                  <a:schemeClr val="bg1"/>
                </a:solidFill>
              </a:rPr>
              <a:t>y la igualdad</a:t>
            </a:r>
          </a:p>
        </p:txBody>
      </p:sp>
      <p:pic>
        <p:nvPicPr>
          <p:cNvPr id="1026" name="Picture 2" descr="C:\Users\User\Desktop\uni - icon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5738" y="1866213"/>
            <a:ext cx="1402344" cy="1331450"/>
          </a:xfrm>
          <a:prstGeom prst="rect">
            <a:avLst/>
          </a:prstGeom>
          <a:noFill/>
        </p:spPr>
      </p:pic>
      <p:pic>
        <p:nvPicPr>
          <p:cNvPr id="1027" name="Picture 3" descr="C:\Users\User\Desktop\plat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0147" y="2013437"/>
            <a:ext cx="1359614" cy="1305229"/>
          </a:xfrm>
          <a:prstGeom prst="rect">
            <a:avLst/>
          </a:prstGeom>
          <a:noFill/>
        </p:spPr>
      </p:pic>
      <p:pic>
        <p:nvPicPr>
          <p:cNvPr id="1028" name="Picture 4" descr="C:\Users\User\Desktop\labora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95278" y="2128032"/>
            <a:ext cx="1785950" cy="1076037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483220" y="3432484"/>
            <a:ext cx="26431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smtClean="0">
                <a:solidFill>
                  <a:schemeClr val="bg1"/>
                </a:solidFill>
              </a:rPr>
              <a:t>Universidades públicas nacionales y provinciales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305005" y="3522687"/>
            <a:ext cx="26431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smtClean="0">
                <a:solidFill>
                  <a:schemeClr val="bg1"/>
                </a:solidFill>
              </a:rPr>
              <a:t>Sistema tecnológico - productivo 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272789" y="3631673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smtClean="0">
                <a:solidFill>
                  <a:schemeClr val="bg1"/>
                </a:solidFill>
              </a:rPr>
              <a:t>Mercado laboral </a:t>
            </a:r>
          </a:p>
        </p:txBody>
      </p:sp>
      <p:cxnSp>
        <p:nvCxnSpPr>
          <p:cNvPr id="13" name="12 Conector recto"/>
          <p:cNvCxnSpPr/>
          <p:nvPr/>
        </p:nvCxnSpPr>
        <p:spPr>
          <a:xfrm rot="5400000">
            <a:off x="1162615" y="3618718"/>
            <a:ext cx="4214844" cy="158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5400000">
            <a:off x="3874136" y="3678238"/>
            <a:ext cx="4214844" cy="158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4114" y="5786454"/>
            <a:ext cx="4043253" cy="65639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b="1" dirty="0" smtClean="0">
                <a:solidFill>
                  <a:schemeClr val="bg1"/>
                </a:solidFill>
              </a:rPr>
              <a:t>Líneas de Acción</a:t>
            </a:r>
            <a:endParaRPr lang="es-ES" sz="3600" b="1" dirty="0" smtClean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000232" y="1544203"/>
            <a:ext cx="7143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chemeClr val="bg1"/>
                </a:solidFill>
              </a:rPr>
              <a:t>12.000 Becas de estudio para iniciar y </a:t>
            </a:r>
            <a:br>
              <a:rPr lang="es-ES" sz="3000" b="1" dirty="0" smtClean="0">
                <a:solidFill>
                  <a:schemeClr val="bg1"/>
                </a:solidFill>
              </a:rPr>
            </a:br>
            <a:r>
              <a:rPr lang="es-ES" sz="3000" b="1" dirty="0" smtClean="0">
                <a:solidFill>
                  <a:schemeClr val="bg1"/>
                </a:solidFill>
              </a:rPr>
              <a:t>finalizar carreras de pregrado y grado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857436" y="3778424"/>
            <a:ext cx="6858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chemeClr val="bg1"/>
                </a:solidFill>
              </a:rPr>
              <a:t>250 Proyectos de investigación científico-tecnológicos en áreas clave.</a:t>
            </a:r>
          </a:p>
        </p:txBody>
      </p:sp>
      <p:cxnSp>
        <p:nvCxnSpPr>
          <p:cNvPr id="14" name="13 Conector recto"/>
          <p:cNvCxnSpPr/>
          <p:nvPr/>
        </p:nvCxnSpPr>
        <p:spPr>
          <a:xfrm>
            <a:off x="2046607" y="2796612"/>
            <a:ext cx="6429420" cy="158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2071734" y="3800133"/>
            <a:ext cx="6429420" cy="158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4" descr="C:\Users\User\Desktop\fondo\tilde - blan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6046" y="1702610"/>
            <a:ext cx="953518" cy="857256"/>
          </a:xfrm>
          <a:prstGeom prst="rect">
            <a:avLst/>
          </a:prstGeom>
          <a:noFill/>
        </p:spPr>
      </p:pic>
      <p:pic>
        <p:nvPicPr>
          <p:cNvPr id="20" name="Picture 4" descr="C:\Users\User\Desktop\fondo\tilde - blan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80" y="3800133"/>
            <a:ext cx="953518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4114" y="5786454"/>
            <a:ext cx="4043253" cy="65639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b="1" dirty="0" smtClean="0">
                <a:solidFill>
                  <a:schemeClr val="bg1"/>
                </a:solidFill>
              </a:rPr>
              <a:t>Áreas de Acción 2021</a:t>
            </a:r>
            <a:endParaRPr lang="es-ES" sz="3600" b="1" dirty="0" smtClean="0">
              <a:solidFill>
                <a:schemeClr val="bg1"/>
              </a:solidFill>
            </a:endParaRPr>
          </a:p>
        </p:txBody>
      </p:sp>
      <p:sp>
        <p:nvSpPr>
          <p:cNvPr id="29" name="28 Hexágono"/>
          <p:cNvSpPr/>
          <p:nvPr/>
        </p:nvSpPr>
        <p:spPr>
          <a:xfrm>
            <a:off x="1223970" y="1424493"/>
            <a:ext cx="1500198" cy="1285884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Hexágono"/>
          <p:cNvSpPr/>
          <p:nvPr/>
        </p:nvSpPr>
        <p:spPr>
          <a:xfrm>
            <a:off x="2926141" y="1394869"/>
            <a:ext cx="1500198" cy="1285884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Hexágono"/>
          <p:cNvSpPr/>
          <p:nvPr/>
        </p:nvSpPr>
        <p:spPr>
          <a:xfrm>
            <a:off x="4657952" y="1411210"/>
            <a:ext cx="1500198" cy="1285884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Hexágono"/>
          <p:cNvSpPr/>
          <p:nvPr/>
        </p:nvSpPr>
        <p:spPr>
          <a:xfrm>
            <a:off x="6372464" y="1393708"/>
            <a:ext cx="1500198" cy="1285884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CuadroTexto"/>
          <p:cNvSpPr txBox="1"/>
          <p:nvPr/>
        </p:nvSpPr>
        <p:spPr>
          <a:xfrm>
            <a:off x="847308" y="1687192"/>
            <a:ext cx="227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32BBED"/>
                </a:solidFill>
              </a:rPr>
              <a:t>Petróleo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2542625" y="1754402"/>
            <a:ext cx="227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32BBED"/>
                </a:solidFill>
              </a:rPr>
              <a:t>Gas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4282156" y="1715598"/>
            <a:ext cx="227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32BBED"/>
                </a:solidFill>
              </a:rPr>
              <a:t>Minería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5996668" y="1687192"/>
            <a:ext cx="2271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32BBED"/>
                </a:solidFill>
              </a:rPr>
              <a:t>Computación </a:t>
            </a:r>
          </a:p>
          <a:p>
            <a:pPr algn="ctr"/>
            <a:r>
              <a:rPr lang="es-ES" b="1" dirty="0" smtClean="0">
                <a:solidFill>
                  <a:srgbClr val="32BBED"/>
                </a:solidFill>
              </a:rPr>
              <a:t>e informática</a:t>
            </a:r>
          </a:p>
        </p:txBody>
      </p:sp>
      <p:sp>
        <p:nvSpPr>
          <p:cNvPr id="37" name="36 Hexágono"/>
          <p:cNvSpPr/>
          <p:nvPr/>
        </p:nvSpPr>
        <p:spPr>
          <a:xfrm>
            <a:off x="1228928" y="3942714"/>
            <a:ext cx="1500198" cy="1285884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Hexágono"/>
          <p:cNvSpPr/>
          <p:nvPr/>
        </p:nvSpPr>
        <p:spPr>
          <a:xfrm>
            <a:off x="2943440" y="3942714"/>
            <a:ext cx="1500198" cy="1285884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Hexágono"/>
          <p:cNvSpPr/>
          <p:nvPr/>
        </p:nvSpPr>
        <p:spPr>
          <a:xfrm>
            <a:off x="4657952" y="3942714"/>
            <a:ext cx="1500198" cy="1285884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Hexágono"/>
          <p:cNvSpPr/>
          <p:nvPr/>
        </p:nvSpPr>
        <p:spPr>
          <a:xfrm>
            <a:off x="6372464" y="3942714"/>
            <a:ext cx="1500198" cy="1285884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CuadroTexto"/>
          <p:cNvSpPr txBox="1"/>
          <p:nvPr/>
        </p:nvSpPr>
        <p:spPr>
          <a:xfrm>
            <a:off x="764709" y="4338482"/>
            <a:ext cx="227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32BBED"/>
                </a:solidFill>
              </a:rPr>
              <a:t>Ambiente</a:t>
            </a:r>
          </a:p>
        </p:txBody>
      </p:sp>
      <p:sp>
        <p:nvSpPr>
          <p:cNvPr id="42" name="41 CuadroTexto"/>
          <p:cNvSpPr txBox="1"/>
          <p:nvPr/>
        </p:nvSpPr>
        <p:spPr>
          <a:xfrm>
            <a:off x="2571475" y="4183440"/>
            <a:ext cx="2276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32BBED"/>
                </a:solidFill>
              </a:rPr>
              <a:t>Logística y </a:t>
            </a:r>
          </a:p>
          <a:p>
            <a:pPr algn="ctr"/>
            <a:r>
              <a:rPr lang="es-ES" sz="2000" b="1" dirty="0" smtClean="0">
                <a:solidFill>
                  <a:srgbClr val="32BBED"/>
                </a:solidFill>
              </a:rPr>
              <a:t>Transporte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4268537" y="4356796"/>
            <a:ext cx="227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32BBED"/>
                </a:solidFill>
              </a:rPr>
              <a:t>Alimentos</a:t>
            </a:r>
          </a:p>
        </p:txBody>
      </p:sp>
      <p:sp>
        <p:nvSpPr>
          <p:cNvPr id="44" name="43 CuadroTexto"/>
          <p:cNvSpPr txBox="1"/>
          <p:nvPr/>
        </p:nvSpPr>
        <p:spPr>
          <a:xfrm>
            <a:off x="5984333" y="4356796"/>
            <a:ext cx="227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32BBED"/>
                </a:solidFill>
              </a:rPr>
              <a:t>Energía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4114" y="5786454"/>
            <a:ext cx="4043253" cy="65639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0" y="1857364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8000" b="1" dirty="0" smtClean="0">
                <a:solidFill>
                  <a:schemeClr val="bg1"/>
                </a:solidFill>
              </a:rPr>
              <a:t>BECAS DE </a:t>
            </a:r>
          </a:p>
          <a:p>
            <a:pPr algn="ctr"/>
            <a:r>
              <a:rPr lang="es-AR" sz="8000" b="1" dirty="0" smtClean="0">
                <a:solidFill>
                  <a:schemeClr val="bg1"/>
                </a:solidFill>
              </a:rPr>
              <a:t>ESTUDIO</a:t>
            </a:r>
            <a:endParaRPr lang="es-ES" sz="8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fondo power t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57298"/>
          </a:xfrm>
          <a:prstGeom prst="rect">
            <a:avLst/>
          </a:prstGeom>
          <a:noFill/>
        </p:spPr>
      </p:pic>
      <p:pic>
        <p:nvPicPr>
          <p:cNvPr id="1027" name="Picture 3" descr="C:\Users\User\Desktop\fondo power pie.jpg"/>
          <p:cNvPicPr>
            <a:picLocks noChangeAspect="1" noChangeArrowheads="1"/>
          </p:cNvPicPr>
          <p:nvPr/>
        </p:nvPicPr>
        <p:blipFill>
          <a:blip r:embed="rId3"/>
          <a:srcRect r="13192"/>
          <a:stretch>
            <a:fillRect/>
          </a:stretch>
        </p:blipFill>
        <p:spPr bwMode="auto">
          <a:xfrm>
            <a:off x="-1" y="6072206"/>
            <a:ext cx="9144001" cy="797296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500034" y="568091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</a:rPr>
              <a:t>OBJETIVOS I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00034" y="1643050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rgbClr val="32BBED"/>
                </a:solidFill>
              </a:rPr>
              <a:t>Promover la trayectoria estudiantil y la formación profesional de calidad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960561" y="2680170"/>
            <a:ext cx="75724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Incrementar número de ingresantes</a:t>
            </a:r>
          </a:p>
          <a:p>
            <a:pPr algn="just"/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Aumentar retención </a:t>
            </a:r>
          </a:p>
          <a:p>
            <a:pPr algn="just"/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Reducir disparidad de género</a:t>
            </a:r>
          </a:p>
          <a:p>
            <a:pPr algn="just"/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Mejorar rendimiento académico</a:t>
            </a:r>
          </a:p>
          <a:p>
            <a:pPr algn="just"/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Incrementar progresivamente tasa de graduados</a:t>
            </a:r>
          </a:p>
          <a:p>
            <a:pPr algn="just"/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7053" y="6215082"/>
            <a:ext cx="3080314" cy="500066"/>
          </a:xfrm>
          <a:prstGeom prst="rect">
            <a:avLst/>
          </a:prstGeom>
          <a:noFill/>
        </p:spPr>
      </p:pic>
      <p:pic>
        <p:nvPicPr>
          <p:cNvPr id="11" name="Picture 5" descr="C:\Users\User\Desktop\fondo\til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3250" y="2836452"/>
            <a:ext cx="325103" cy="292282"/>
          </a:xfrm>
          <a:prstGeom prst="rect">
            <a:avLst/>
          </a:prstGeom>
          <a:noFill/>
        </p:spPr>
      </p:pic>
      <p:pic>
        <p:nvPicPr>
          <p:cNvPr id="12" name="Picture 5" descr="C:\Users\User\Desktop\fondo\til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2805" y="3251698"/>
            <a:ext cx="325103" cy="292282"/>
          </a:xfrm>
          <a:prstGeom prst="rect">
            <a:avLst/>
          </a:prstGeom>
          <a:noFill/>
        </p:spPr>
      </p:pic>
      <p:pic>
        <p:nvPicPr>
          <p:cNvPr id="13" name="Picture 5" descr="C:\Users\User\Desktop\fondo\til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676" y="3657828"/>
            <a:ext cx="325103" cy="292282"/>
          </a:xfrm>
          <a:prstGeom prst="rect">
            <a:avLst/>
          </a:prstGeom>
          <a:noFill/>
        </p:spPr>
      </p:pic>
      <p:pic>
        <p:nvPicPr>
          <p:cNvPr id="14" name="Picture 5" descr="C:\Users\User\Desktop\fondo\til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2105" y="4087588"/>
            <a:ext cx="325103" cy="292282"/>
          </a:xfrm>
          <a:prstGeom prst="rect">
            <a:avLst/>
          </a:prstGeom>
          <a:noFill/>
        </p:spPr>
      </p:pic>
      <p:pic>
        <p:nvPicPr>
          <p:cNvPr id="15" name="Picture 5" descr="C:\Users\User\Desktop\fondo\til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2617" y="4512313"/>
            <a:ext cx="325103" cy="2922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fondo power t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57298"/>
          </a:xfrm>
          <a:prstGeom prst="rect">
            <a:avLst/>
          </a:prstGeom>
          <a:noFill/>
        </p:spPr>
      </p:pic>
      <p:pic>
        <p:nvPicPr>
          <p:cNvPr id="1027" name="Picture 3" descr="C:\Users\User\Desktop\fondo power pie.jpg"/>
          <p:cNvPicPr>
            <a:picLocks noChangeAspect="1" noChangeArrowheads="1"/>
          </p:cNvPicPr>
          <p:nvPr/>
        </p:nvPicPr>
        <p:blipFill>
          <a:blip r:embed="rId3"/>
          <a:srcRect r="13192"/>
          <a:stretch>
            <a:fillRect/>
          </a:stretch>
        </p:blipFill>
        <p:spPr bwMode="auto">
          <a:xfrm>
            <a:off x="-1" y="6072206"/>
            <a:ext cx="9144001" cy="797296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500034" y="568091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</a:rPr>
              <a:t>OBJETIVOS II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00034" y="1643050"/>
            <a:ext cx="8001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 smtClean="0">
                <a:solidFill>
                  <a:srgbClr val="32BBED"/>
                </a:solidFill>
              </a:rPr>
              <a:t>Fortalecer la transferencia de capacidades laborales y conocimiento científico y tecnológico a las empresas del sistema productivo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960561" y="3256192"/>
            <a:ext cx="75724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Estimular innovación tecnológica</a:t>
            </a:r>
          </a:p>
          <a:p>
            <a:pPr algn="just"/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Mejorar capacidad productiva</a:t>
            </a:r>
          </a:p>
          <a:p>
            <a:pPr algn="just"/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</a:rPr>
              <a:t>Fomentar competitividad económica</a:t>
            </a:r>
          </a:p>
          <a:p>
            <a:pPr algn="just"/>
            <a:endParaRPr lang="es-E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7053" y="6215082"/>
            <a:ext cx="3080314" cy="500066"/>
          </a:xfrm>
          <a:prstGeom prst="rect">
            <a:avLst/>
          </a:prstGeom>
          <a:noFill/>
        </p:spPr>
      </p:pic>
      <p:pic>
        <p:nvPicPr>
          <p:cNvPr id="11" name="Picture 5" descr="C:\Users\User\Desktop\fondo\til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3250" y="3412474"/>
            <a:ext cx="325103" cy="292282"/>
          </a:xfrm>
          <a:prstGeom prst="rect">
            <a:avLst/>
          </a:prstGeom>
          <a:noFill/>
        </p:spPr>
      </p:pic>
      <p:pic>
        <p:nvPicPr>
          <p:cNvPr id="12" name="Picture 5" descr="C:\Users\User\Desktop\fondo\til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2805" y="3827720"/>
            <a:ext cx="325103" cy="292282"/>
          </a:xfrm>
          <a:prstGeom prst="rect">
            <a:avLst/>
          </a:prstGeom>
          <a:noFill/>
        </p:spPr>
      </p:pic>
      <p:pic>
        <p:nvPicPr>
          <p:cNvPr id="13" name="Picture 5" descr="C:\Users\User\Desktop\fondo\til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676" y="4233850"/>
            <a:ext cx="325103" cy="2922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4114" y="5786454"/>
            <a:ext cx="4043253" cy="65639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0" y="28572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000" b="1" dirty="0" smtClean="0">
                <a:solidFill>
                  <a:schemeClr val="bg1"/>
                </a:solidFill>
              </a:rPr>
              <a:t>Carreras Involucradas </a:t>
            </a:r>
            <a:endParaRPr lang="es-ES" sz="4000" b="1" dirty="0" smtClean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868896" y="1680988"/>
            <a:ext cx="7143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</a:rPr>
              <a:t>250 Carreras de Grado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857436" y="3981798"/>
            <a:ext cx="6858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</a:rPr>
              <a:t>330 Carreras de Pre-grado</a:t>
            </a:r>
          </a:p>
        </p:txBody>
      </p:sp>
      <p:cxnSp>
        <p:nvCxnSpPr>
          <p:cNvPr id="14" name="13 Conector recto"/>
          <p:cNvCxnSpPr/>
          <p:nvPr/>
        </p:nvCxnSpPr>
        <p:spPr>
          <a:xfrm>
            <a:off x="2000264" y="2558064"/>
            <a:ext cx="6429420" cy="158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2071734" y="3798545"/>
            <a:ext cx="6429420" cy="158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4" descr="C:\Users\User\Desktop\fondo\tilde - blan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80" y="1700808"/>
            <a:ext cx="953518" cy="857256"/>
          </a:xfrm>
          <a:prstGeom prst="rect">
            <a:avLst/>
          </a:prstGeom>
          <a:noFill/>
        </p:spPr>
      </p:pic>
      <p:pic>
        <p:nvPicPr>
          <p:cNvPr id="20" name="Picture 4" descr="C:\Users\User\Desktop\fondo\tilde - blan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80" y="3800133"/>
            <a:ext cx="953518" cy="857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8309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fondo power t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2714612" cy="5643578"/>
          </a:xfrm>
          <a:prstGeom prst="rect">
            <a:avLst/>
          </a:prstGeom>
          <a:noFill/>
        </p:spPr>
      </p:pic>
      <p:pic>
        <p:nvPicPr>
          <p:cNvPr id="1027" name="Picture 3" descr="C:\Users\User\Desktop\fondo power pie.jpg"/>
          <p:cNvPicPr>
            <a:picLocks noChangeAspect="1" noChangeArrowheads="1"/>
          </p:cNvPicPr>
          <p:nvPr/>
        </p:nvPicPr>
        <p:blipFill>
          <a:blip r:embed="rId3"/>
          <a:srcRect r="13192"/>
          <a:stretch>
            <a:fillRect/>
          </a:stretch>
        </p:blipFill>
        <p:spPr bwMode="auto">
          <a:xfrm>
            <a:off x="-1" y="6072206"/>
            <a:ext cx="9144001" cy="797296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357158" y="564702"/>
            <a:ext cx="25717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1" dirty="0" smtClean="0">
                <a:solidFill>
                  <a:schemeClr val="bg1"/>
                </a:solidFill>
              </a:rPr>
              <a:t>Características </a:t>
            </a:r>
          </a:p>
          <a:p>
            <a:pPr algn="ctr"/>
            <a:r>
              <a:rPr lang="es-ES" sz="2600" b="1" dirty="0" smtClean="0">
                <a:solidFill>
                  <a:schemeClr val="bg1"/>
                </a:solidFill>
              </a:rPr>
              <a:t>del programa </a:t>
            </a:r>
          </a:p>
          <a:p>
            <a:pPr algn="ctr"/>
            <a:r>
              <a:rPr lang="es-ES" sz="2600" b="1" dirty="0" smtClean="0">
                <a:solidFill>
                  <a:schemeClr val="bg1"/>
                </a:solidFill>
              </a:rPr>
              <a:t>de becas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571868" y="720283"/>
            <a:ext cx="53206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rgbClr val="32BBED"/>
                </a:solidFill>
              </a:rPr>
              <a:t>Destinatarios: 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Estudiantes hasta 30/35 años</a:t>
            </a:r>
          </a:p>
          <a:p>
            <a:endParaRPr lang="es-ES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s-ES" sz="2000" b="1" dirty="0" smtClean="0">
                <a:solidFill>
                  <a:srgbClr val="32BBED"/>
                </a:solidFill>
              </a:rPr>
              <a:t>Duración: 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12 meses renovable hasta 3 años (pregrado) y 5 años (grado)</a:t>
            </a:r>
          </a:p>
          <a:p>
            <a:endParaRPr lang="es-ES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s-ES" sz="2000" b="1" dirty="0" smtClean="0">
                <a:solidFill>
                  <a:srgbClr val="32BBED"/>
                </a:solidFill>
              </a:rPr>
              <a:t>Monto: 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Equivalente a dos dedicaciones simple de ayudante docente de segunda, actualizable con la negociación salarial paritaria</a:t>
            </a:r>
          </a:p>
          <a:p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		</a:t>
            </a:r>
          </a:p>
          <a:p>
            <a:r>
              <a:rPr lang="es-ES" sz="2000" b="1" dirty="0" smtClean="0">
                <a:solidFill>
                  <a:srgbClr val="32BBED"/>
                </a:solidFill>
              </a:rPr>
              <a:t>Requisito socioeconómico: 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Ingreso del grupo familiar inferior a tres SMVM</a:t>
            </a:r>
          </a:p>
          <a:p>
            <a:endParaRPr lang="es-ES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s-ES" sz="2000" b="1" dirty="0" smtClean="0">
                <a:solidFill>
                  <a:srgbClr val="32BBED"/>
                </a:solidFill>
              </a:rPr>
              <a:t>Requisito académico: 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Aprobar 50% (1er año), 66% (en adelante) del plan de estudios </a:t>
            </a:r>
          </a:p>
          <a:p>
            <a:endParaRPr lang="es-ES" sz="2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s-ES" sz="2000" b="1" dirty="0" smtClean="0">
                <a:solidFill>
                  <a:srgbClr val="32BBED"/>
                </a:solidFill>
              </a:rPr>
              <a:t>Certificación: </a:t>
            </a:r>
            <a:r>
              <a:rPr lang="es-ES" sz="2000" dirty="0" smtClean="0">
                <a:solidFill>
                  <a:schemeClr val="bg1">
                    <a:lumMod val="65000"/>
                  </a:schemeClr>
                </a:solidFill>
              </a:rPr>
              <a:t>Salida Unificada de Información de Alumnos </a:t>
            </a:r>
            <a:endParaRPr lang="es-E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Picture 2" descr="C:\Users\User\Desktop\Relevamiento de capacidades del sistema universitario public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7053" y="6215082"/>
            <a:ext cx="3080314" cy="500066"/>
          </a:xfrm>
          <a:prstGeom prst="rect">
            <a:avLst/>
          </a:prstGeom>
          <a:noFill/>
        </p:spPr>
      </p:pic>
      <p:pic>
        <p:nvPicPr>
          <p:cNvPr id="10" name="Picture 6" descr="C:\Users\User\Desktop\fondo\grup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7087" y="3714752"/>
            <a:ext cx="1830507" cy="15684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0510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236</Words>
  <Application>Microsoft Office PowerPoint</Application>
  <PresentationFormat>Presentación en pantalla (4:3)</PresentationFormat>
  <Paragraphs>72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Patricia Varela</cp:lastModifiedBy>
  <cp:revision>48</cp:revision>
  <dcterms:created xsi:type="dcterms:W3CDTF">2020-04-03T13:10:02Z</dcterms:created>
  <dcterms:modified xsi:type="dcterms:W3CDTF">2021-02-12T12:28:46Z</dcterms:modified>
</cp:coreProperties>
</file>